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-285840" y="0"/>
            <a:ext cx="9179640" cy="685728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0" y="1285920"/>
            <a:ext cx="212940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ru-RU" sz="600" spc="-1" strike="noStrike">
                <a:solidFill>
                  <a:srgbClr val="353534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</a:t>
            </a:r>
            <a:endParaRPr/>
          </a:p>
        </p:txBody>
      </p:sp>
      <p:sp>
        <p:nvSpPr>
          <p:cNvPr id="77" name="CustomShape 4"/>
          <p:cNvSpPr/>
          <p:nvPr/>
        </p:nvSpPr>
        <p:spPr>
          <a:xfrm>
            <a:off x="2143080" y="428760"/>
            <a:ext cx="5785920" cy="118800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КОММЕРЧЕСКОЕ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                   </a:t>
            </a:r>
            <a:r>
              <a:rPr b="1" lang="ru-RU" sz="24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ПРЕДЛОЖЕНИЕ                                              </a:t>
            </a:r>
            <a:r>
              <a:rPr b="1" lang="ru-RU" sz="20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                                      </a:t>
            </a:r>
            <a:endParaRPr/>
          </a:p>
        </p:txBody>
      </p:sp>
      <p:sp>
        <p:nvSpPr>
          <p:cNvPr id="78" name="CustomShape 5"/>
          <p:cNvSpPr/>
          <p:nvPr/>
        </p:nvSpPr>
        <p:spPr>
          <a:xfrm>
            <a:off x="1857240" y="2571840"/>
            <a:ext cx="6928920" cy="118728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Земельные участки  1 Га и 1.5 ГА расположены на первой линии федеральной трассы вдоль Тобольского тракта 5км от черты г. Тюмени, прилегающие к индивидуальному жилому комплексу «Бавария-2».</a:t>
            </a:r>
            <a:endParaRPr/>
          </a:p>
        </p:txBody>
      </p:sp>
      <p:sp>
        <p:nvSpPr>
          <p:cNvPr id="79" name="CustomShape 6"/>
          <p:cNvSpPr/>
          <p:nvPr/>
        </p:nvSpPr>
        <p:spPr>
          <a:xfrm>
            <a:off x="3143160" y="4786200"/>
            <a:ext cx="5643000" cy="63864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Предлагаются под придорожный комплекс, кемпинг, автосервис, магазин строительных материалов</a:t>
            </a:r>
            <a:endParaRPr/>
          </a:p>
        </p:txBody>
      </p:sp>
      <p:sp>
        <p:nvSpPr>
          <p:cNvPr id="80" name="CustomShape 7"/>
          <p:cNvSpPr/>
          <p:nvPr/>
        </p:nvSpPr>
        <p:spPr>
          <a:xfrm>
            <a:off x="1857240" y="5857920"/>
            <a:ext cx="6928920" cy="63864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Участки в собственности, собственная трансформаторная подстанция, 300 метров до ГРПШ</a:t>
            </a:r>
            <a:endParaRPr/>
          </a:p>
        </p:txBody>
      </p:sp>
      <p:pic>
        <p:nvPicPr>
          <p:cNvPr id="81" name="Picture 2" descr=""/>
          <p:cNvPicPr/>
          <p:nvPr/>
        </p:nvPicPr>
        <p:blipFill>
          <a:blip r:embed="rId2"/>
          <a:stretch/>
        </p:blipFill>
        <p:spPr>
          <a:xfrm>
            <a:off x="142920" y="0"/>
            <a:ext cx="1693800" cy="157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4068000" y="6237360"/>
            <a:ext cx="295164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2786040" y="5214960"/>
            <a:ext cx="6214320" cy="77580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 непосредственной близости расположилась общественно-деловая застройка, городского и районного значения вдоль городских магистралей Север-Юг и Запад-Восток.</a:t>
            </a:r>
            <a:endParaRPr/>
          </a:p>
          <a:p>
            <a:pPr>
              <a:lnSpc>
                <a:spcPct val="100000"/>
              </a:lnSpc>
            </a:pPr>
            <a:r>
              <a:rPr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 ней относятся общественно-деловые центры, объекты социально-культурного обслуживания, детские сады, общеобразовательные школы, центр дополнительного образования, учебно-производственный комбинат, торговые центры, фитнес центры, спортивно-оздоровительный комплекс, кафе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2786040" y="147600"/>
            <a:ext cx="6214320" cy="105192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r>
              <a:rPr lang="ru-RU" sz="9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Тюмень</a:t>
            </a:r>
            <a:r>
              <a:rPr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 – город инновационных технологий и высокого качества жизни.</a:t>
            </a:r>
            <a:endParaRPr/>
          </a:p>
          <a:p>
            <a:r>
              <a:rPr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Целевой установкой является формирование в городе условий для инновационного развития экономики, роста малого и среднего предпринимательства, создание благоприятного инвестиционного климата («инвестиционный конвейер») и повышение качества жизни населения.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Создание условий для инновационного развития и роста, высокий уровень развития инфраструктуры для привлечения инвестиций в среднесрочном периоде являются необходимыми стартовыми условиями для долгосрочного этапа Стратегии – инновационного развития кластеров</a:t>
            </a:r>
            <a:endParaRPr/>
          </a:p>
        </p:txBody>
      </p:sp>
      <p:pic>
        <p:nvPicPr>
          <p:cNvPr id="86" name="Picture 2" descr=""/>
          <p:cNvPicPr/>
          <p:nvPr/>
        </p:nvPicPr>
        <p:blipFill>
          <a:blip r:embed="rId2"/>
          <a:stretch/>
        </p:blipFill>
        <p:spPr>
          <a:xfrm>
            <a:off x="2786040" y="1222200"/>
            <a:ext cx="6214320" cy="396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4068000" y="6237360"/>
            <a:ext cx="295164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1" name="CustomShape 4"/>
          <p:cNvSpPr/>
          <p:nvPr/>
        </p:nvSpPr>
        <p:spPr>
          <a:xfrm>
            <a:off x="571320" y="3857760"/>
            <a:ext cx="8500320" cy="173268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Проектом планировки территории предусмотрено разумное концептуальное знаковое решение о выделении под размещение </a:t>
            </a:r>
            <a:r>
              <a:rPr b="1" i="1" lang="ru-RU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торгово  -развлекательной зоны и социальных объектов, создающую инфраструктуру на первой линии на протяжении всей застройки. Это решение получило название Торгово – развлекательной улицы в составе проекта планировки территории. Такая организация территории позволила решить вопросы:</a:t>
            </a:r>
            <a:endParaRPr/>
          </a:p>
          <a:p>
            <a:pPr marL="216000" indent="-215640">
              <a:lnSpc>
                <a:spcPct val="100000"/>
              </a:lnSpc>
              <a:buFont typeface="StarSymbol"/>
              <a:buChar char="-"/>
            </a:pPr>
            <a:r>
              <a:rPr b="1" i="1" lang="ru-RU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Зонирование общей территории с четким целевым назначением под торгово – развлекательные зоны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- Для фокусирования жилой части застройки на торгово – развлекательную зону, прорисована транспортная обзвязки этих зон, а также их комплексное инженерное обеспечение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- Как следствие, первоначальное формирование покупательского спроса для размещения торгово- развлекательных проектов.</a:t>
            </a:r>
            <a:endParaRPr/>
          </a:p>
        </p:txBody>
      </p:sp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>
            <a:off x="2571840" y="71280"/>
            <a:ext cx="6451920" cy="371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4068000" y="6237360"/>
            <a:ext cx="2951640" cy="70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4071960" y="0"/>
            <a:ext cx="3714120" cy="24228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Расположение участков под придорожный сервис</a:t>
            </a:r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3071880" y="4572000"/>
            <a:ext cx="6071400" cy="136764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Предлагаемые участки</a:t>
            </a: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расположены на Федеральной трассе из Москвы и Екатеринбурга на север такие города, как Тобольск, Ханты-Мансийск, Сургут. Расположены на черте города Тюмени, объединяя клиентов городской агломерации и клиентов ближайших населенных пунктов (с.Ембаево, с.Яр, с.Тураево, с.Борки и т.д.). Позволяют использовать клиентский поток транзитного транспорта.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Близость крупнейших  торговых центров «Лента»  и «Метро».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Обеспеченность коммуникациями. Собственность.</a:t>
            </a:r>
            <a:endParaRPr/>
          </a:p>
        </p:txBody>
      </p:sp>
      <p:pic>
        <p:nvPicPr>
          <p:cNvPr id="97" name="Picture 3" descr=""/>
          <p:cNvPicPr/>
          <p:nvPr/>
        </p:nvPicPr>
        <p:blipFill>
          <a:blip r:embed="rId2"/>
          <a:stretch/>
        </p:blipFill>
        <p:spPr>
          <a:xfrm>
            <a:off x="285840" y="2643120"/>
            <a:ext cx="2633040" cy="1755000"/>
          </a:xfrm>
          <a:prstGeom prst="rect">
            <a:avLst/>
          </a:prstGeom>
          <a:ln>
            <a:noFill/>
          </a:ln>
        </p:spPr>
      </p:pic>
      <p:pic>
        <p:nvPicPr>
          <p:cNvPr id="98" name="Picture 4" descr=""/>
          <p:cNvPicPr/>
          <p:nvPr/>
        </p:nvPicPr>
        <p:blipFill>
          <a:blip r:embed="rId3"/>
          <a:stretch/>
        </p:blipFill>
        <p:spPr>
          <a:xfrm>
            <a:off x="285840" y="4429080"/>
            <a:ext cx="2642400" cy="1737000"/>
          </a:xfrm>
          <a:prstGeom prst="rect">
            <a:avLst/>
          </a:prstGeom>
          <a:ln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4"/>
          <a:stretch/>
        </p:blipFill>
        <p:spPr>
          <a:xfrm>
            <a:off x="3045600" y="357120"/>
            <a:ext cx="6097680" cy="40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Application>LibreOffice/5.0.2.2$Windows_x86 LibreOffice_project/37b43f919e4de5eeaca9b9755ed688758a8251fe</Application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2015-03-01T09:07:28Z</dcterms:created>
  <dc:creator>Viskalina July</dc:creator>
  <dc:language>ru-RU</dc:language>
  <dcterms:modified xsi:type="dcterms:W3CDTF">2016-02-08T17:31:20Z</dcterms:modified>
  <cp:revision>98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